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333" r:id="rId4"/>
    <p:sldId id="334" r:id="rId5"/>
    <p:sldId id="337" r:id="rId6"/>
    <p:sldId id="336" r:id="rId7"/>
    <p:sldId id="335" r:id="rId8"/>
    <p:sldId id="339" r:id="rId9"/>
    <p:sldId id="341" r:id="rId10"/>
    <p:sldId id="338" r:id="rId11"/>
    <p:sldId id="340" r:id="rId12"/>
    <p:sldId id="346" r:id="rId13"/>
    <p:sldId id="377" r:id="rId14"/>
    <p:sldId id="378" r:id="rId15"/>
    <p:sldId id="379" r:id="rId16"/>
    <p:sldId id="380" r:id="rId17"/>
    <p:sldId id="381" r:id="rId18"/>
    <p:sldId id="382" r:id="rId19"/>
    <p:sldId id="373" r:id="rId20"/>
    <p:sldId id="345" r:id="rId21"/>
    <p:sldId id="344" r:id="rId22"/>
    <p:sldId id="343" r:id="rId23"/>
    <p:sldId id="342" r:id="rId24"/>
    <p:sldId id="349" r:id="rId25"/>
    <p:sldId id="348" r:id="rId26"/>
    <p:sldId id="351" r:id="rId27"/>
    <p:sldId id="347" r:id="rId28"/>
    <p:sldId id="350" r:id="rId29"/>
    <p:sldId id="352" r:id="rId30"/>
    <p:sldId id="353" r:id="rId31"/>
    <p:sldId id="354" r:id="rId32"/>
    <p:sldId id="355" r:id="rId33"/>
    <p:sldId id="356" r:id="rId34"/>
    <p:sldId id="360" r:id="rId35"/>
    <p:sldId id="363" r:id="rId36"/>
    <p:sldId id="362" r:id="rId37"/>
    <p:sldId id="361" r:id="rId38"/>
    <p:sldId id="374" r:id="rId39"/>
    <p:sldId id="375" r:id="rId40"/>
    <p:sldId id="376" r:id="rId41"/>
    <p:sldId id="358" r:id="rId42"/>
    <p:sldId id="359" r:id="rId43"/>
    <p:sldId id="370" r:id="rId44"/>
    <p:sldId id="367" r:id="rId45"/>
    <p:sldId id="369" r:id="rId46"/>
    <p:sldId id="365" r:id="rId47"/>
    <p:sldId id="385" r:id="rId48"/>
    <p:sldId id="364" r:id="rId49"/>
    <p:sldId id="368" r:id="rId50"/>
    <p:sldId id="366" r:id="rId51"/>
    <p:sldId id="371" r:id="rId52"/>
    <p:sldId id="372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20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110" y="72"/>
      </p:cViewPr>
      <p:guideLst>
        <p:guide orient="horz" pos="210"/>
        <p:guide pos="3840"/>
      </p:guideLst>
    </p:cSldViewPr>
  </p:slideViewPr>
  <p:outlineViewPr>
    <p:cViewPr>
      <p:scale>
        <a:sx n="33" d="100"/>
        <a:sy n="33" d="100"/>
      </p:scale>
      <p:origin x="0" y="-46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93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5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31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5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71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33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87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73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09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4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1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30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043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81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55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56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526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06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890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305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1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12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47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63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4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4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45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0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4FB0-35B1-4181-870F-DFE7964CB733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FFD3-F3C9-4F7E-899C-C10C63752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2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0CC82E-8637-4345-8B21-9AEBB1E5C095}" type="datetimeFigureOut">
              <a:rPr lang="pt-BR" smtClean="0"/>
              <a:t>26/10/2020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18B6BF-BD08-4F87-859A-167E04784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24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="" xmlns:a16="http://schemas.microsoft.com/office/drawing/2014/main" id="{1C4FDBE2-32F7-4AC4-A40C-C51C65B1D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23950" y="3005252"/>
            <a:ext cx="6508851" cy="2031325"/>
          </a:xfr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Infância:</a:t>
            </a:r>
            <a: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Janela de Oportunidades</a:t>
            </a:r>
            <a:b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Saúde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0405" y="5860002"/>
            <a:ext cx="4715941" cy="940770"/>
          </a:xfr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Evelyn Eisenstein</a:t>
            </a:r>
          </a:p>
          <a:p>
            <a:r>
              <a:rPr lang="pt-BR" sz="1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 – Novembro de 2020</a:t>
            </a:r>
          </a:p>
        </p:txBody>
      </p:sp>
      <p:sp>
        <p:nvSpPr>
          <p:cNvPr id="24" name="Freeform: Shape 18">
            <a:extLst>
              <a:ext uri="{FF2B5EF4-FFF2-40B4-BE49-F238E27FC236}">
                <a16:creationId xmlns="" xmlns:a16="http://schemas.microsoft.com/office/drawing/2014/main" id="{EBF4792E-DF83-4D24-9924-01EC30A32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5837328-A57C-47AA-B520-C83F4A6BD1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E2B33195-5BCA-4BB7-A82D-67395226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C13B933-1C5B-43AF-8656-2E9298BC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" y="2694422"/>
            <a:ext cx="3146891" cy="1337428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="" xmlns:a16="http://schemas.microsoft.com/office/drawing/2014/main" id="{F60F24E1-1463-4A70-BF57-A1A6A2F35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80" y="133707"/>
            <a:ext cx="2488039" cy="2488039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A03A6A2-7849-4179-B68F-C11DDDB23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5087D06E-8904-45E1-A044-5A0F0D66E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404" y="941823"/>
            <a:ext cx="2518129" cy="130942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02F90F5-46CD-4B9C-B2C4-41490B7D1F7C}"/>
              </a:ext>
            </a:extLst>
          </p:cNvPr>
          <p:cNvSpPr txBox="1"/>
          <p:nvPr/>
        </p:nvSpPr>
        <p:spPr>
          <a:xfrm>
            <a:off x="7159319" y="5125124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2</a:t>
            </a:r>
            <a:endParaRPr lang="pt-BR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9ECEE3-2B8B-4C1F-B8B1-8765804E1D75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007559" cy="1098762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Instrumentos de rastreamento do crescimento e desenvolvimento: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F2E1CAC-4E3B-4898-82D5-AD74576A3C74}"/>
              </a:ext>
            </a:extLst>
          </p:cNvPr>
          <p:cNvSpPr txBox="1">
            <a:spLocks/>
          </p:cNvSpPr>
          <p:nvPr/>
        </p:nvSpPr>
        <p:spPr>
          <a:xfrm>
            <a:off x="371475" y="1534966"/>
            <a:ext cx="10777025" cy="47009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Peso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Perímetro cefálico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Estatura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Reflexos primitivos e reações posturais (vão desaparecendo no 1 ano)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Uso de instrumentos de rastreamento (visitas mensais ao pediatra)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Tabela de Denver II (atrasos do desenvolvimento em 2-3 áreas)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(motora ampla e fina; linguagem/comunicação; adaptativo/social; cognitivo)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 </a:t>
            </a:r>
            <a:r>
              <a:rPr lang="pt-BR" sz="2400" dirty="0" err="1"/>
              <a:t>Goodenaugh</a:t>
            </a:r>
            <a:r>
              <a:rPr lang="pt-BR" sz="2400" dirty="0"/>
              <a:t>-Harris (desenho do corpo&gt; depois dos 3 anos)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Figuras e blocos de </a:t>
            </a:r>
            <a:r>
              <a:rPr lang="pt-BR" sz="2400" dirty="0" err="1"/>
              <a:t>Gesell</a:t>
            </a:r>
            <a:r>
              <a:rPr lang="pt-BR" sz="2400" dirty="0"/>
              <a:t> ( depois dos 2 anos)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M-CHAT (depois dos 18 meses, para rastreamento de TEA)</a:t>
            </a:r>
          </a:p>
        </p:txBody>
      </p:sp>
    </p:spTree>
    <p:extLst>
      <p:ext uri="{BB962C8B-B14F-4D97-AF65-F5344CB8AC3E}">
        <p14:creationId xmlns:p14="http://schemas.microsoft.com/office/powerpoint/2010/main" val="62350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2FD3E42-6402-4219-AEBE-D0C8A81DE0F4}"/>
              </a:ext>
            </a:extLst>
          </p:cNvPr>
          <p:cNvSpPr txBox="1"/>
          <p:nvPr/>
        </p:nvSpPr>
        <p:spPr>
          <a:xfrm>
            <a:off x="371475" y="1855024"/>
            <a:ext cx="9997480" cy="37608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pPr marL="28575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Altura para idade e sexo</a:t>
            </a:r>
          </a:p>
          <a:p>
            <a:pPr marL="28575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Peso para idade e sexo</a:t>
            </a:r>
          </a:p>
          <a:p>
            <a:pPr marL="28575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Velocidade de Crescimento</a:t>
            </a:r>
          </a:p>
          <a:p>
            <a:pPr marL="28575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Síndrome de Down</a:t>
            </a:r>
          </a:p>
          <a:p>
            <a:pPr marL="28575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Síndrome de Turner</a:t>
            </a:r>
          </a:p>
          <a:p>
            <a:pPr marL="28575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Fenton para Prematuros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D41AC5E-D286-4F6D-8E5B-9F92579EC857}"/>
              </a:ext>
            </a:extLst>
          </p:cNvPr>
          <p:cNvSpPr txBox="1"/>
          <p:nvPr/>
        </p:nvSpPr>
        <p:spPr>
          <a:xfrm>
            <a:off x="2624880" y="6206427"/>
            <a:ext cx="896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0" i="0" u="none" strike="noStrik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https://www.sbp.com.br/departamentos-cientificos/endocrinologia/graficos-de-crescimento/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0C97A2A-CC38-4EC0-AA5D-5737C1C47ED5}"/>
              </a:ext>
            </a:extLst>
          </p:cNvPr>
          <p:cNvSpPr txBox="1"/>
          <p:nvPr/>
        </p:nvSpPr>
        <p:spPr>
          <a:xfrm>
            <a:off x="371475" y="333375"/>
            <a:ext cx="11307337" cy="1098762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Gráficos de Crescimento para o Acompanhamento Semestral de Medidas de:</a:t>
            </a:r>
          </a:p>
        </p:txBody>
      </p:sp>
    </p:spTree>
    <p:extLst>
      <p:ext uri="{BB962C8B-B14F-4D97-AF65-F5344CB8AC3E}">
        <p14:creationId xmlns:p14="http://schemas.microsoft.com/office/powerpoint/2010/main" val="272154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9639556-D80A-4B34-A05C-CD0A305E3D9E}"/>
              </a:ext>
            </a:extLst>
          </p:cNvPr>
          <p:cNvSpPr txBox="1"/>
          <p:nvPr/>
        </p:nvSpPr>
        <p:spPr>
          <a:xfrm>
            <a:off x="4497286" y="6473498"/>
            <a:ext cx="740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r">
              <a:defRPr b="0" i="0" u="none" strike="noStrike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pt-BR" dirty="0"/>
              <a:t>https://www.who.int/childgrowth/standards/cht_lhfa_boys_p_0_5.pdf?ua=1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0AE8338-C1A1-4355-8A45-21A16BEC3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20" y="343662"/>
            <a:ext cx="8560419" cy="60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02968" y="6473495"/>
            <a:ext cx="735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https://www.who.int/childgrowth/standards/cht_lhfa_girls_p_0_5.pdf?ua=1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D6D5D54-6C60-4AB1-801E-AF5194DE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06" y="332228"/>
            <a:ext cx="8486078" cy="61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5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313F64-81D2-42AB-B183-0EBDACB5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68" y="356643"/>
            <a:ext cx="8544715" cy="60698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EC25131-2B5A-4551-A490-076688D3C62E}"/>
              </a:ext>
            </a:extLst>
          </p:cNvPr>
          <p:cNvSpPr txBox="1"/>
          <p:nvPr/>
        </p:nvSpPr>
        <p:spPr>
          <a:xfrm>
            <a:off x="371474" y="6482759"/>
            <a:ext cx="1160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https://www.who.int/childgrowth/standards/cht_wfa_boys_p_0_5.pdf?ua=1%C2%A0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34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1476" y="6479293"/>
            <a:ext cx="116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https://www.who.int/childgrowth/standards/cht_wfa_girls_p_0_5.pdf?ua=1%C2%A0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50C279D-A1BA-42A3-AFB6-63A9BD5C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16" y="342507"/>
            <a:ext cx="8582722" cy="61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1475" y="6431518"/>
            <a:ext cx="116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https://www.who.int/childgrowth/standards/second_set/cht_hcfa_boys_p_0_5.pdf?ua=1%C2%A0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528A10D-CB6F-4FF0-9F5C-BC50EDA3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73" y="333375"/>
            <a:ext cx="8544091" cy="61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1475" y="6488668"/>
            <a:ext cx="1164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https://www.who.int/childgrowth/standards/second_set/cht_hcfa_girls_p_0_5.pdf?ua=1%C2%A0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8D0A2C2-BFB3-4DA7-8386-4F5D79A9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15" y="352429"/>
            <a:ext cx="8465316" cy="61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Agrupar 53">
            <a:extLst>
              <a:ext uri="{FF2B5EF4-FFF2-40B4-BE49-F238E27FC236}">
                <a16:creationId xmlns="" xmlns:a16="http://schemas.microsoft.com/office/drawing/2014/main" id="{E339F8AC-060D-4134-9F9B-4614F3930F12}"/>
              </a:ext>
            </a:extLst>
          </p:cNvPr>
          <p:cNvGrpSpPr/>
          <p:nvPr/>
        </p:nvGrpSpPr>
        <p:grpSpPr>
          <a:xfrm>
            <a:off x="181726" y="362335"/>
            <a:ext cx="11831448" cy="6124361"/>
            <a:chOff x="157976" y="89210"/>
            <a:chExt cx="11831448" cy="6124361"/>
          </a:xfrm>
        </p:grpSpPr>
        <p:sp>
          <p:nvSpPr>
            <p:cNvPr id="2" name="CaixaDeTexto 1">
              <a:extLst>
                <a:ext uri="{FF2B5EF4-FFF2-40B4-BE49-F238E27FC236}">
                  <a16:creationId xmlns="" xmlns:a16="http://schemas.microsoft.com/office/drawing/2014/main" id="{23F81210-4ED0-46DD-AC8B-ACCD24E0890D}"/>
                </a:ext>
              </a:extLst>
            </p:cNvPr>
            <p:cNvSpPr txBox="1"/>
            <p:nvPr/>
          </p:nvSpPr>
          <p:spPr>
            <a:xfrm>
              <a:off x="3129958" y="89210"/>
              <a:ext cx="4913093" cy="92333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Rastreamento e Identificação dos Transtornos do </a:t>
              </a:r>
              <a:r>
                <a:rPr lang="pt-BR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Neuro-Desenvolvimento</a:t>
              </a:r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 Problemas Emocionais e Comportamentais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="" xmlns:a16="http://schemas.microsoft.com/office/drawing/2014/main" id="{701D0CF4-3208-45BA-8E37-708C06BEC885}"/>
                </a:ext>
              </a:extLst>
            </p:cNvPr>
            <p:cNvGrpSpPr/>
            <p:nvPr/>
          </p:nvGrpSpPr>
          <p:grpSpPr>
            <a:xfrm>
              <a:off x="991528" y="2090729"/>
              <a:ext cx="9189953" cy="373051"/>
              <a:chOff x="991528" y="1987321"/>
              <a:chExt cx="9189953" cy="373051"/>
            </a:xfrm>
          </p:grpSpPr>
          <p:sp>
            <p:nvSpPr>
              <p:cNvPr id="4" name="CaixaDeTexto 3">
                <a:extLst>
                  <a:ext uri="{FF2B5EF4-FFF2-40B4-BE49-F238E27FC236}">
                    <a16:creationId xmlns="" xmlns:a16="http://schemas.microsoft.com/office/drawing/2014/main" id="{BD7F6C68-C144-4A77-8373-1EEC6AC750B3}"/>
                  </a:ext>
                </a:extLst>
              </p:cNvPr>
              <p:cNvSpPr txBox="1"/>
              <p:nvPr/>
            </p:nvSpPr>
            <p:spPr>
              <a:xfrm>
                <a:off x="991528" y="1991040"/>
                <a:ext cx="2789664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Cuidados do Recém-Nato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CaixaDeTexto 4">
                <a:extLst>
                  <a:ext uri="{FF2B5EF4-FFF2-40B4-BE49-F238E27FC236}">
                    <a16:creationId xmlns="" xmlns:a16="http://schemas.microsoft.com/office/drawing/2014/main" id="{355E90B4-AC49-45BB-B440-176F2B5A247C}"/>
                  </a:ext>
                </a:extLst>
              </p:cNvPr>
              <p:cNvSpPr txBox="1"/>
              <p:nvPr/>
            </p:nvSpPr>
            <p:spPr>
              <a:xfrm>
                <a:off x="6741329" y="1987321"/>
                <a:ext cx="3440152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Visitas de Supervisão Pediátrica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" name="Agrupar 51">
              <a:extLst>
                <a:ext uri="{FF2B5EF4-FFF2-40B4-BE49-F238E27FC236}">
                  <a16:creationId xmlns="" xmlns:a16="http://schemas.microsoft.com/office/drawing/2014/main" id="{04406ED2-4005-4907-AF39-12CD24A252DF}"/>
                </a:ext>
              </a:extLst>
            </p:cNvPr>
            <p:cNvGrpSpPr/>
            <p:nvPr/>
          </p:nvGrpSpPr>
          <p:grpSpPr>
            <a:xfrm>
              <a:off x="217351" y="3541969"/>
              <a:ext cx="11772073" cy="646331"/>
              <a:chOff x="217351" y="3404044"/>
              <a:chExt cx="11772073" cy="646331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="" xmlns:a16="http://schemas.microsoft.com/office/drawing/2014/main" id="{771CE6A2-04B8-47BA-8AC1-1AE995F71D4E}"/>
                  </a:ext>
                </a:extLst>
              </p:cNvPr>
              <p:cNvGrpSpPr/>
              <p:nvPr/>
            </p:nvGrpSpPr>
            <p:grpSpPr>
              <a:xfrm>
                <a:off x="217351" y="3404044"/>
                <a:ext cx="4338018" cy="646331"/>
                <a:chOff x="217351" y="3059668"/>
                <a:chExt cx="4338018" cy="646331"/>
              </a:xfrm>
            </p:grpSpPr>
            <p:sp>
              <p:nvSpPr>
                <p:cNvPr id="6" name="CaixaDeTexto 5">
                  <a:extLst>
                    <a:ext uri="{FF2B5EF4-FFF2-40B4-BE49-F238E27FC236}">
                      <a16:creationId xmlns="" xmlns:a16="http://schemas.microsoft.com/office/drawing/2014/main" id="{5ACBD284-B93C-46C9-AF81-03D98E3504D3}"/>
                    </a:ext>
                  </a:extLst>
                </p:cNvPr>
                <p:cNvSpPr txBox="1"/>
                <p:nvPr/>
              </p:nvSpPr>
              <p:spPr>
                <a:xfrm>
                  <a:off x="217351" y="3059668"/>
                  <a:ext cx="2340000" cy="64633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Transtornos</a:t>
                  </a:r>
                </a:p>
                <a:p>
                  <a:pPr algn="ctr"/>
                  <a:r>
                    <a:rPr lang="pt-BR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Metabólicos</a:t>
                  </a: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" name="CaixaDeTexto 6">
                  <a:extLst>
                    <a:ext uri="{FF2B5EF4-FFF2-40B4-BE49-F238E27FC236}">
                      <a16:creationId xmlns="" xmlns:a16="http://schemas.microsoft.com/office/drawing/2014/main" id="{36360CA7-1D46-4C42-A353-4757B0FD3DED}"/>
                    </a:ext>
                  </a:extLst>
                </p:cNvPr>
                <p:cNvSpPr txBox="1"/>
                <p:nvPr/>
              </p:nvSpPr>
              <p:spPr>
                <a:xfrm>
                  <a:off x="2935369" y="3059668"/>
                  <a:ext cx="1620000" cy="369332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Audição</a:t>
                  </a: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2" name="Agrupar 31">
                <a:extLst>
                  <a:ext uri="{FF2B5EF4-FFF2-40B4-BE49-F238E27FC236}">
                    <a16:creationId xmlns="" xmlns:a16="http://schemas.microsoft.com/office/drawing/2014/main" id="{C1F8C2C0-7526-491A-B4B0-3146657DA9D6}"/>
                  </a:ext>
                </a:extLst>
              </p:cNvPr>
              <p:cNvGrpSpPr/>
              <p:nvPr/>
            </p:nvGrpSpPr>
            <p:grpSpPr>
              <a:xfrm>
                <a:off x="4933387" y="3404044"/>
                <a:ext cx="7056037" cy="646331"/>
                <a:chOff x="4933387" y="3059668"/>
                <a:chExt cx="7056037" cy="646331"/>
              </a:xfrm>
            </p:grpSpPr>
            <p:sp>
              <p:nvSpPr>
                <p:cNvPr id="8" name="CaixaDeTexto 7">
                  <a:extLst>
                    <a:ext uri="{FF2B5EF4-FFF2-40B4-BE49-F238E27FC236}">
                      <a16:creationId xmlns="" xmlns:a16="http://schemas.microsoft.com/office/drawing/2014/main" id="{25932B57-2498-44BA-8F29-8E3E28781FA8}"/>
                    </a:ext>
                  </a:extLst>
                </p:cNvPr>
                <p:cNvSpPr txBox="1"/>
                <p:nvPr/>
              </p:nvSpPr>
              <p:spPr>
                <a:xfrm>
                  <a:off x="4933387" y="3059668"/>
                  <a:ext cx="2340000" cy="64633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Atrasos do Desenvolvimento</a:t>
                  </a: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CaixaDeTexto 8">
                  <a:extLst>
                    <a:ext uri="{FF2B5EF4-FFF2-40B4-BE49-F238E27FC236}">
                      <a16:creationId xmlns="" xmlns:a16="http://schemas.microsoft.com/office/drawing/2014/main" id="{9653CD94-510D-41C4-A086-E32C552EC468}"/>
                    </a:ext>
                  </a:extLst>
                </p:cNvPr>
                <p:cNvSpPr txBox="1"/>
                <p:nvPr/>
              </p:nvSpPr>
              <p:spPr>
                <a:xfrm>
                  <a:off x="7651405" y="3059668"/>
                  <a:ext cx="1620000" cy="369332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Visão </a:t>
                  </a: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CaixaDeTexto 9">
                  <a:extLst>
                    <a:ext uri="{FF2B5EF4-FFF2-40B4-BE49-F238E27FC236}">
                      <a16:creationId xmlns="" xmlns:a16="http://schemas.microsoft.com/office/drawing/2014/main" id="{A78074B3-18F2-4A42-9AEA-5ACCDDAE7DF4}"/>
                    </a:ext>
                  </a:extLst>
                </p:cNvPr>
                <p:cNvSpPr txBox="1"/>
                <p:nvPr/>
              </p:nvSpPr>
              <p:spPr>
                <a:xfrm>
                  <a:off x="9649424" y="3059668"/>
                  <a:ext cx="2340000" cy="646331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Problemas Emocionais e Comportamentais</a:t>
                  </a: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53" name="Agrupar 52">
              <a:extLst>
                <a:ext uri="{FF2B5EF4-FFF2-40B4-BE49-F238E27FC236}">
                  <a16:creationId xmlns="" xmlns:a16="http://schemas.microsoft.com/office/drawing/2014/main" id="{007D8049-BA9E-45BA-B1ED-E7F90D252103}"/>
                </a:ext>
              </a:extLst>
            </p:cNvPr>
            <p:cNvGrpSpPr/>
            <p:nvPr/>
          </p:nvGrpSpPr>
          <p:grpSpPr>
            <a:xfrm>
              <a:off x="157976" y="5266490"/>
              <a:ext cx="11772073" cy="947081"/>
              <a:chOff x="157976" y="5266490"/>
              <a:chExt cx="11772073" cy="947081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="" xmlns:a16="http://schemas.microsoft.com/office/drawing/2014/main" id="{739A1E6F-E87B-4757-B5B7-C7B8CB0A43B2}"/>
                  </a:ext>
                </a:extLst>
              </p:cNvPr>
              <p:cNvSpPr txBox="1"/>
              <p:nvPr/>
            </p:nvSpPr>
            <p:spPr>
              <a:xfrm>
                <a:off x="157976" y="5290241"/>
                <a:ext cx="1705363" cy="9233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Transtornos Intelectuais e do Aprendizado 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="" xmlns:a16="http://schemas.microsoft.com/office/drawing/2014/main" id="{D23D5495-B0F0-452B-BCAA-AC53B94C70D3}"/>
                  </a:ext>
                </a:extLst>
              </p:cNvPr>
              <p:cNvSpPr txBox="1"/>
              <p:nvPr/>
            </p:nvSpPr>
            <p:spPr>
              <a:xfrm>
                <a:off x="2520538" y="5290241"/>
                <a:ext cx="1947817" cy="9233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Transtornos Específicos da Fala e da Linguagem 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="" xmlns:a16="http://schemas.microsoft.com/office/drawing/2014/main" id="{803BBE22-F7D9-4BE7-B536-B4C8D695680B}"/>
                  </a:ext>
                </a:extLst>
              </p:cNvPr>
              <p:cNvSpPr txBox="1"/>
              <p:nvPr/>
            </p:nvSpPr>
            <p:spPr>
              <a:xfrm>
                <a:off x="5132943" y="5278365"/>
                <a:ext cx="1940889" cy="9233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Transtornos do Espectro Autista (TEA)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="" xmlns:a16="http://schemas.microsoft.com/office/drawing/2014/main" id="{4BC20CBC-75AF-4052-A3FD-5BEF1EA6DA03}"/>
                  </a:ext>
                </a:extLst>
              </p:cNvPr>
              <p:cNvSpPr txBox="1"/>
              <p:nvPr/>
            </p:nvSpPr>
            <p:spPr>
              <a:xfrm>
                <a:off x="7301508" y="5290241"/>
                <a:ext cx="2234839" cy="64633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Transtornos Motores e da Marcha 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="" xmlns:a16="http://schemas.microsoft.com/office/drawing/2014/main" id="{65E2CBD7-B720-4BE2-B50D-3AA17812A7B3}"/>
                  </a:ext>
                </a:extLst>
              </p:cNvPr>
              <p:cNvSpPr txBox="1"/>
              <p:nvPr/>
            </p:nvSpPr>
            <p:spPr>
              <a:xfrm>
                <a:off x="9771411" y="5266490"/>
                <a:ext cx="2158638" cy="9233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Contextos de Alto-Risco/Violência/</a:t>
                </a:r>
              </a:p>
              <a:p>
                <a:pPr algn="ctr"/>
                <a:r>
                  <a:rPr lang="pt-B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Estresse Tóxico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9" name="Conector: Angulado 18">
              <a:extLst>
                <a:ext uri="{FF2B5EF4-FFF2-40B4-BE49-F238E27FC236}">
                  <a16:creationId xmlns="" xmlns:a16="http://schemas.microsoft.com/office/drawing/2014/main" id="{89E49976-999C-4CDB-8AD6-8836D6F2EB6A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 rot="5400000">
              <a:off x="3006053" y="2192906"/>
              <a:ext cx="1101941" cy="5092729"/>
            </a:xfrm>
            <a:prstGeom prst="bentConnector3">
              <a:avLst/>
            </a:prstGeom>
            <a:ln w="57150">
              <a:solidFill>
                <a:schemeClr val="accent6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: Angulado 21">
              <a:extLst>
                <a:ext uri="{FF2B5EF4-FFF2-40B4-BE49-F238E27FC236}">
                  <a16:creationId xmlns="" xmlns:a16="http://schemas.microsoft.com/office/drawing/2014/main" id="{A8769759-B336-46AB-900F-7E2A8B32E62E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>
            <a:xfrm rot="5400000">
              <a:off x="4247947" y="3434800"/>
              <a:ext cx="1101941" cy="2608940"/>
            </a:xfrm>
            <a:prstGeom prst="bentConnector3">
              <a:avLst/>
            </a:prstGeom>
            <a:ln w="57150">
              <a:solidFill>
                <a:schemeClr val="accent6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: Angulado 23">
              <a:extLst>
                <a:ext uri="{FF2B5EF4-FFF2-40B4-BE49-F238E27FC236}">
                  <a16:creationId xmlns="" xmlns:a16="http://schemas.microsoft.com/office/drawing/2014/main" id="{58F0F524-954E-493E-9607-62F0A125EE51}"/>
                </a:ext>
              </a:extLst>
            </p:cNvPr>
            <p:cNvCxnSpPr>
              <a:stCxn id="8" idx="2"/>
              <a:endCxn id="14" idx="0"/>
            </p:cNvCxnSpPr>
            <p:nvPr/>
          </p:nvCxnSpPr>
          <p:spPr>
            <a:xfrm rot="16200000" flipH="1">
              <a:off x="6710187" y="3581499"/>
              <a:ext cx="1101941" cy="2315541"/>
            </a:xfrm>
            <a:prstGeom prst="bentConnector3">
              <a:avLst/>
            </a:prstGeom>
            <a:ln w="57150">
              <a:solidFill>
                <a:schemeClr val="accent6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: Angulado 27">
              <a:extLst>
                <a:ext uri="{FF2B5EF4-FFF2-40B4-BE49-F238E27FC236}">
                  <a16:creationId xmlns="" xmlns:a16="http://schemas.microsoft.com/office/drawing/2014/main" id="{C57A9B2F-772A-4C6C-881C-0E87F02D17E0}"/>
                </a:ext>
              </a:extLst>
            </p:cNvPr>
            <p:cNvCxnSpPr>
              <a:stCxn id="8" idx="2"/>
              <a:endCxn id="15" idx="0"/>
            </p:cNvCxnSpPr>
            <p:nvPr/>
          </p:nvCxnSpPr>
          <p:spPr>
            <a:xfrm rot="16200000" flipH="1">
              <a:off x="7937963" y="2353723"/>
              <a:ext cx="1078190" cy="4747343"/>
            </a:xfrm>
            <a:prstGeom prst="bentConnector3">
              <a:avLst/>
            </a:prstGeom>
            <a:ln w="57150">
              <a:solidFill>
                <a:schemeClr val="accent6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="" xmlns:a16="http://schemas.microsoft.com/office/drawing/2014/main" id="{7BA32120-46B3-4614-A41A-2140278ABBFE}"/>
                </a:ext>
              </a:extLst>
            </p:cNvPr>
            <p:cNvCxnSpPr>
              <a:stCxn id="8" idx="2"/>
              <a:endCxn id="13" idx="0"/>
            </p:cNvCxnSpPr>
            <p:nvPr/>
          </p:nvCxnSpPr>
          <p:spPr>
            <a:xfrm>
              <a:off x="6103387" y="4188300"/>
              <a:ext cx="1" cy="109006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: Angulado 33">
              <a:extLst>
                <a:ext uri="{FF2B5EF4-FFF2-40B4-BE49-F238E27FC236}">
                  <a16:creationId xmlns="" xmlns:a16="http://schemas.microsoft.com/office/drawing/2014/main" id="{97C9C163-A4BD-4285-9735-1406D9341814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rot="5400000">
              <a:off x="1347762" y="2503370"/>
              <a:ext cx="1078189" cy="999009"/>
            </a:xfrm>
            <a:prstGeom prst="bentConnector3">
              <a:avLst/>
            </a:prstGeom>
            <a:ln w="57150">
              <a:solidFill>
                <a:schemeClr val="accent4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: Angulado 35">
              <a:extLst>
                <a:ext uri="{FF2B5EF4-FFF2-40B4-BE49-F238E27FC236}">
                  <a16:creationId xmlns="" xmlns:a16="http://schemas.microsoft.com/office/drawing/2014/main" id="{1E029E99-3665-4352-9E9F-ABAE3DFACC62}"/>
                </a:ext>
              </a:extLst>
            </p:cNvPr>
            <p:cNvCxnSpPr>
              <a:stCxn id="4" idx="2"/>
              <a:endCxn id="7" idx="0"/>
            </p:cNvCxnSpPr>
            <p:nvPr/>
          </p:nvCxnSpPr>
          <p:spPr>
            <a:xfrm rot="16200000" flipH="1">
              <a:off x="2526770" y="2323369"/>
              <a:ext cx="1078189" cy="1359009"/>
            </a:xfrm>
            <a:prstGeom prst="bentConnector3">
              <a:avLst/>
            </a:prstGeom>
            <a:ln w="57150">
              <a:solidFill>
                <a:schemeClr val="accent4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: Angulado 37">
              <a:extLst>
                <a:ext uri="{FF2B5EF4-FFF2-40B4-BE49-F238E27FC236}">
                  <a16:creationId xmlns="" xmlns:a16="http://schemas.microsoft.com/office/drawing/2014/main" id="{E03B8757-7621-427A-91C1-F4E938DC54BC}"/>
                </a:ext>
              </a:extLst>
            </p:cNvPr>
            <p:cNvCxnSpPr>
              <a:stCxn id="5" idx="2"/>
              <a:endCxn id="8" idx="0"/>
            </p:cNvCxnSpPr>
            <p:nvPr/>
          </p:nvCxnSpPr>
          <p:spPr>
            <a:xfrm rot="5400000">
              <a:off x="6741442" y="1822006"/>
              <a:ext cx="1081908" cy="2358018"/>
            </a:xfrm>
            <a:prstGeom prst="bentConnector3">
              <a:avLst/>
            </a:prstGeom>
            <a:ln w="57150">
              <a:solidFill>
                <a:schemeClr val="accent4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: Angulado 41">
              <a:extLst>
                <a:ext uri="{FF2B5EF4-FFF2-40B4-BE49-F238E27FC236}">
                  <a16:creationId xmlns="" xmlns:a16="http://schemas.microsoft.com/office/drawing/2014/main" id="{DD1808A2-0324-41FF-BAD4-62BDADBB3717}"/>
                </a:ext>
              </a:extLst>
            </p:cNvPr>
            <p:cNvCxnSpPr>
              <a:stCxn id="5" idx="2"/>
              <a:endCxn id="10" idx="0"/>
            </p:cNvCxnSpPr>
            <p:nvPr/>
          </p:nvCxnSpPr>
          <p:spPr>
            <a:xfrm rot="16200000" flipH="1">
              <a:off x="9099460" y="1822005"/>
              <a:ext cx="1081908" cy="2358019"/>
            </a:xfrm>
            <a:prstGeom prst="bentConnector3">
              <a:avLst/>
            </a:prstGeom>
            <a:ln w="57150">
              <a:solidFill>
                <a:schemeClr val="accent4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="" xmlns:a16="http://schemas.microsoft.com/office/drawing/2014/main" id="{3A55C918-802B-4EDF-869F-BFD8CD95F1DC}"/>
                </a:ext>
              </a:extLst>
            </p:cNvPr>
            <p:cNvCxnSpPr>
              <a:stCxn id="5" idx="2"/>
              <a:endCxn id="9" idx="0"/>
            </p:cNvCxnSpPr>
            <p:nvPr/>
          </p:nvCxnSpPr>
          <p:spPr>
            <a:xfrm>
              <a:off x="8461405" y="2460061"/>
              <a:ext cx="0" cy="1081908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: Angulado 47">
              <a:extLst>
                <a:ext uri="{FF2B5EF4-FFF2-40B4-BE49-F238E27FC236}">
                  <a16:creationId xmlns="" xmlns:a16="http://schemas.microsoft.com/office/drawing/2014/main" id="{95F4ADA7-0EFD-436F-875B-7A409262DB0A}"/>
                </a:ext>
              </a:extLst>
            </p:cNvPr>
            <p:cNvCxnSpPr>
              <a:stCxn id="2" idx="2"/>
              <a:endCxn id="4" idx="0"/>
            </p:cNvCxnSpPr>
            <p:nvPr/>
          </p:nvCxnSpPr>
          <p:spPr>
            <a:xfrm rot="5400000">
              <a:off x="3445479" y="-46578"/>
              <a:ext cx="1081908" cy="3200145"/>
            </a:xfrm>
            <a:prstGeom prst="bentConnector3">
              <a:avLst/>
            </a:prstGeom>
            <a:ln w="57150">
              <a:solidFill>
                <a:schemeClr val="accent5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: Angulado 49">
              <a:extLst>
                <a:ext uri="{FF2B5EF4-FFF2-40B4-BE49-F238E27FC236}">
                  <a16:creationId xmlns="" xmlns:a16="http://schemas.microsoft.com/office/drawing/2014/main" id="{E0A4CADA-B920-46C1-8449-AFD776B8A358}"/>
                </a:ext>
              </a:extLst>
            </p:cNvPr>
            <p:cNvCxnSpPr>
              <a:stCxn id="2" idx="2"/>
              <a:endCxn id="5" idx="0"/>
            </p:cNvCxnSpPr>
            <p:nvPr/>
          </p:nvCxnSpPr>
          <p:spPr>
            <a:xfrm rot="16200000" flipH="1">
              <a:off x="6484861" y="114184"/>
              <a:ext cx="1078189" cy="2874900"/>
            </a:xfrm>
            <a:prstGeom prst="bentConnector3">
              <a:avLst/>
            </a:prstGeom>
            <a:ln w="57150">
              <a:solidFill>
                <a:schemeClr val="accent5">
                  <a:lumMod val="75000"/>
                  <a:alpha val="6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85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75E15F0-1A0A-4FFD-A793-F4E52FDC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328612"/>
            <a:ext cx="93440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C6A571B-1344-4645-A67C-D0AF95157C50}"/>
              </a:ext>
            </a:extLst>
          </p:cNvPr>
          <p:cNvSpPr txBox="1"/>
          <p:nvPr/>
        </p:nvSpPr>
        <p:spPr>
          <a:xfrm>
            <a:off x="371475" y="333375"/>
            <a:ext cx="11256579" cy="16518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pt-BR" sz="3200" b="1" dirty="0">
                <a:ln w="3175" cmpd="sng">
                  <a:noFill/>
                </a:ln>
                <a:solidFill>
                  <a:srgbClr val="FFC000"/>
                </a:solidFill>
              </a:rPr>
              <a:t>MÓDULO 2:</a:t>
            </a:r>
          </a:p>
          <a:p>
            <a:r>
              <a:rPr lang="pt-BR" dirty="0"/>
              <a:t>Desenvolvimento de 0-3 anos</a:t>
            </a:r>
          </a:p>
          <a:p>
            <a:r>
              <a:rPr lang="pt-BR" dirty="0"/>
              <a:t>Desenvolvimento de 3-6 anos</a:t>
            </a:r>
          </a:p>
        </p:txBody>
      </p:sp>
    </p:spTree>
    <p:extLst>
      <p:ext uri="{BB962C8B-B14F-4D97-AF65-F5344CB8AC3E}">
        <p14:creationId xmlns:p14="http://schemas.microsoft.com/office/powerpoint/2010/main" val="127164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3C6BE55-E24D-41B7-A5CC-705AAD68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23" y="333375"/>
            <a:ext cx="8445445" cy="63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61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280671F-F28C-44E8-AFCC-B5F23BF5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50" y="333375"/>
            <a:ext cx="9391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00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1780B1E-426F-4D23-8A60-9EE355DF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18" y="342458"/>
            <a:ext cx="8328564" cy="61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D8C654A-D6E2-4170-A6EF-78102D4F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9" y="333375"/>
            <a:ext cx="11248351" cy="63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499239-F2F6-4F9F-A106-827AF6A54B39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Ciclo circadiano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9D96FE7-F458-43AD-A178-B3C4700B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76" y="971384"/>
            <a:ext cx="8231506" cy="56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9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C904C82-AB93-48DA-B104-50370B75B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57150"/>
            <a:ext cx="93154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240894F-7A79-4C2C-9BDB-7CCEB3CD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409575"/>
            <a:ext cx="93154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9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B521D98-3725-4CE7-B234-D4AE671E4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516566"/>
            <a:ext cx="9701287" cy="51488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1FC3CD6-F033-4A87-A236-C4E1CF44B3B6}"/>
              </a:ext>
            </a:extLst>
          </p:cNvPr>
          <p:cNvSpPr txBox="1"/>
          <p:nvPr/>
        </p:nvSpPr>
        <p:spPr>
          <a:xfrm>
            <a:off x="371475" y="332213"/>
            <a:ext cx="10117144" cy="1098762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Instrumento de Vigilância do Desenvolvimento de Crianças de 6 a 9 meses</a:t>
            </a:r>
          </a:p>
        </p:txBody>
      </p:sp>
    </p:spTree>
    <p:extLst>
      <p:ext uri="{BB962C8B-B14F-4D97-AF65-F5344CB8AC3E}">
        <p14:creationId xmlns:p14="http://schemas.microsoft.com/office/powerpoint/2010/main" val="4076754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06F0EE-D280-4C5F-B3ED-750CB88E7757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Primeira dentição: dentes-de-leite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7043A05-F9CE-4A7C-B9C8-182BFB2D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13" y="1204912"/>
            <a:ext cx="8089137" cy="53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5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E597CBF-4A80-4B7B-9954-A5D7B799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56" y="320304"/>
            <a:ext cx="9326088" cy="62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2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>
            <a:extLst>
              <a:ext uri="{FF2B5EF4-FFF2-40B4-BE49-F238E27FC236}">
                <a16:creationId xmlns="" xmlns:a16="http://schemas.microsoft.com/office/drawing/2014/main" id="{C293848B-FB8C-4EDF-A723-547C54DE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2" y="333375"/>
            <a:ext cx="8254996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5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9381C5F-51AC-4995-8C9B-5A62633D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32" y="510639"/>
            <a:ext cx="7883136" cy="58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AD5282F-AED6-4DE6-AA69-FDE798627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47" y="217913"/>
            <a:ext cx="6333506" cy="64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3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F946232-E01A-4C68-9E34-85CB3C20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71" y="0"/>
            <a:ext cx="491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4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12CEFE-E130-4270-9593-7AF48DA4095E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51942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Criança aos 12 meses: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D179C58-A76D-4CE7-B62A-CFC057A34967}"/>
              </a:ext>
            </a:extLst>
          </p:cNvPr>
          <p:cNvSpPr txBox="1">
            <a:spLocks/>
          </p:cNvSpPr>
          <p:nvPr/>
        </p:nvSpPr>
        <p:spPr>
          <a:xfrm>
            <a:off x="337625" y="1057142"/>
            <a:ext cx="11016175" cy="56101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dirty="0"/>
              <a:t>Feliz Aniversário para a mãe, pai, família e a criança, todos merecem!</a:t>
            </a:r>
          </a:p>
          <a:p>
            <a:r>
              <a:rPr lang="pt-BR" dirty="0"/>
              <a:t>Rotinas de alimentação já estabelecida, e dentes crescendo </a:t>
            </a:r>
            <a:r>
              <a:rPr lang="pt-BR" dirty="0" smtClean="0"/>
              <a:t>mais </a:t>
            </a:r>
            <a:r>
              <a:rPr lang="pt-BR" dirty="0"/>
              <a:t>ainda amamentação ou mamadeiras 2-3 vezes ao dia</a:t>
            </a:r>
          </a:p>
          <a:p>
            <a:r>
              <a:rPr lang="pt-BR" dirty="0"/>
              <a:t>Já consegue sentar, sustentar e andar sozinha ou com </a:t>
            </a:r>
            <a:r>
              <a:rPr lang="pt-BR" dirty="0" smtClean="0"/>
              <a:t>ajuda de alguém</a:t>
            </a:r>
            <a:endParaRPr lang="pt-BR" dirty="0"/>
          </a:p>
          <a:p>
            <a:r>
              <a:rPr lang="pt-BR" dirty="0"/>
              <a:t>Já consegue brincar e se distrair sozinha mas prefere com </a:t>
            </a:r>
            <a:r>
              <a:rPr lang="pt-BR" dirty="0" smtClean="0"/>
              <a:t>alguém da família</a:t>
            </a:r>
            <a:endParaRPr lang="pt-BR" dirty="0"/>
          </a:p>
          <a:p>
            <a:r>
              <a:rPr lang="pt-BR" dirty="0"/>
              <a:t>Já consegue falar e se comunicar em seus desejos e demandas</a:t>
            </a:r>
          </a:p>
          <a:p>
            <a:r>
              <a:rPr lang="pt-BR" dirty="0"/>
              <a:t>Já estabeleceu rotinas de vigília e de sono (ciclo circadiano)</a:t>
            </a:r>
          </a:p>
          <a:p>
            <a:r>
              <a:rPr lang="pt-BR" dirty="0"/>
              <a:t>Já iniciou o esquema de vacinação e visitas ao pediatra</a:t>
            </a:r>
          </a:p>
          <a:p>
            <a:r>
              <a:rPr lang="pt-BR" dirty="0"/>
              <a:t>Já faz pequenos passeios ao ar livre e “admira” outras crianças</a:t>
            </a:r>
          </a:p>
          <a:p>
            <a:r>
              <a:rPr lang="pt-BR" dirty="0"/>
              <a:t>Já quer brincar e escolhe brinquedos e livros para “ler” e folhear.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354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45BA82F-3276-4AA4-B2CE-5D76B7B8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52" y="26814"/>
            <a:ext cx="8429296" cy="68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5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A559E81-0E76-41C3-A5A1-4101660FFB42}"/>
              </a:ext>
            </a:extLst>
          </p:cNvPr>
          <p:cNvSpPr txBox="1"/>
          <p:nvPr/>
        </p:nvSpPr>
        <p:spPr>
          <a:xfrm>
            <a:off x="371475" y="333375"/>
            <a:ext cx="3393878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Sinais de Alerta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059DC8E-545E-4027-B6F9-5479891E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92" y="963302"/>
            <a:ext cx="93345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1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472448B-A885-44FF-ABB4-7473C8F60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0" y="1683834"/>
            <a:ext cx="11753160" cy="34903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1E6C818-AB88-4C57-BDE3-B7ABD767DCCE}"/>
              </a:ext>
            </a:extLst>
          </p:cNvPr>
          <p:cNvSpPr txBox="1"/>
          <p:nvPr/>
        </p:nvSpPr>
        <p:spPr>
          <a:xfrm>
            <a:off x="371475" y="333375"/>
            <a:ext cx="6096541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Importantes Sinais de Alerta</a:t>
            </a:r>
          </a:p>
        </p:txBody>
      </p:sp>
    </p:spTree>
    <p:extLst>
      <p:ext uri="{BB962C8B-B14F-4D97-AF65-F5344CB8AC3E}">
        <p14:creationId xmlns:p14="http://schemas.microsoft.com/office/powerpoint/2010/main" val="1334163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AD4822E-ED5B-4D6A-9E0A-99411E7F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55" y="535259"/>
            <a:ext cx="11424490" cy="57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830CDF6-4DEC-4489-9F80-8270E76F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3" y="490655"/>
            <a:ext cx="11441654" cy="5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9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8D205E6-FC75-4B92-8F44-6D2A6F07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6" y="903249"/>
            <a:ext cx="11458568" cy="5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9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no interior, vestuário, criança&#10;&#10;Descrição gerada automaticamente">
            <a:extLst>
              <a:ext uri="{FF2B5EF4-FFF2-40B4-BE49-F238E27FC236}">
                <a16:creationId xmlns="" xmlns:a16="http://schemas.microsoft.com/office/drawing/2014/main" id="{C3C20CC2-077A-4B8D-B6AE-F816D8777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86" y="154959"/>
            <a:ext cx="4444428" cy="62335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92A4B91-718E-45DA-B2A5-72CB5AA82325}"/>
              </a:ext>
            </a:extLst>
          </p:cNvPr>
          <p:cNvSpPr txBox="1"/>
          <p:nvPr/>
        </p:nvSpPr>
        <p:spPr>
          <a:xfrm>
            <a:off x="1178339" y="6488668"/>
            <a:ext cx="983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https://www.sbp.com.br/fileadmin/user_upload/_21162c-DC_-_Amamentacao_-_A_base_da_vida.pdf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752296F-23B3-410C-A495-25727E8DF9F9}"/>
              </a:ext>
            </a:extLst>
          </p:cNvPr>
          <p:cNvSpPr txBox="1"/>
          <p:nvPr/>
        </p:nvSpPr>
        <p:spPr>
          <a:xfrm>
            <a:off x="8363415" y="6088567"/>
            <a:ext cx="30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u="none" strike="noStrike" dirty="0">
                <a:solidFill>
                  <a:srgbClr val="4270B6"/>
                </a:solidFill>
                <a:effectLst/>
                <a:latin typeface="Calibri" panose="020F0502020204030204" pitchFamily="34" charset="0"/>
              </a:rPr>
              <a:t>http://www.redeblh.fiocruz.br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417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6E63D46-1731-4E49-8DC6-6404D4B5387C}"/>
              </a:ext>
            </a:extLst>
          </p:cNvPr>
          <p:cNvSpPr txBox="1"/>
          <p:nvPr/>
        </p:nvSpPr>
        <p:spPr>
          <a:xfrm>
            <a:off x="272956" y="189761"/>
            <a:ext cx="4069200" cy="619272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M-CHART-R™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DF15B5B-06E5-4851-B83A-E3FA317A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920318"/>
            <a:ext cx="82391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5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093947E-422C-4B98-9B43-6A2566D3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28587"/>
            <a:ext cx="81819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9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FF97363-F462-4388-8BC0-AE20BF99F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14" y="355551"/>
            <a:ext cx="6742772" cy="61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1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1E11E44-6407-4C85-9048-37113A4C7183}"/>
              </a:ext>
            </a:extLst>
          </p:cNvPr>
          <p:cNvSpPr txBox="1"/>
          <p:nvPr/>
        </p:nvSpPr>
        <p:spPr>
          <a:xfrm>
            <a:off x="371475" y="1502737"/>
            <a:ext cx="11890917" cy="39798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dirty="0"/>
              <a:t>A partir dos 24 a 36 meses, progressivamente e com sinais de prontidão</a:t>
            </a:r>
          </a:p>
          <a:p>
            <a:r>
              <a:rPr lang="pt-BR" dirty="0"/>
              <a:t>Avaliar a partir dos 36 meses se não apresentar sinais de prontidão</a:t>
            </a:r>
          </a:p>
          <a:p>
            <a:r>
              <a:rPr lang="pt-BR" dirty="0"/>
              <a:t>Avaliar a partir dos 48 meses se não apresentar treinamento esfincteriano diurno</a:t>
            </a:r>
          </a:p>
          <a:p>
            <a:r>
              <a:rPr lang="pt-BR" dirty="0"/>
              <a:t>Avaliar a partir dos 5 ou 6 anos se apresentar episódios frequentes de enurese ou </a:t>
            </a:r>
            <a:r>
              <a:rPr lang="pt-BR" dirty="0" err="1"/>
              <a:t>encoprese</a:t>
            </a:r>
            <a:endParaRPr lang="pt-BR" dirty="0"/>
          </a:p>
          <a:p>
            <a:r>
              <a:rPr lang="pt-BR" dirty="0"/>
              <a:t>Usar redutor de assento e banquinho para alcançar a privada ou penico</a:t>
            </a:r>
          </a:p>
          <a:p>
            <a:r>
              <a:rPr lang="pt-BR" dirty="0"/>
              <a:t>Elogiar após e não usar o treinamento como "castigo"</a:t>
            </a:r>
          </a:p>
          <a:p>
            <a:r>
              <a:rPr lang="pt-BR" dirty="0"/>
              <a:t>Ensinar as regras de higiene e lavar as mãos, sempre.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412803B-F73D-4591-B92C-F3202901D18F}"/>
              </a:ext>
            </a:extLst>
          </p:cNvPr>
          <p:cNvSpPr txBox="1"/>
          <p:nvPr/>
        </p:nvSpPr>
        <p:spPr>
          <a:xfrm>
            <a:off x="371475" y="333375"/>
            <a:ext cx="578075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Treinamento Esfincteriano</a:t>
            </a:r>
          </a:p>
        </p:txBody>
      </p:sp>
    </p:spTree>
    <p:extLst>
      <p:ext uri="{BB962C8B-B14F-4D97-AF65-F5344CB8AC3E}">
        <p14:creationId xmlns:p14="http://schemas.microsoft.com/office/powerpoint/2010/main" val="2724225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DF2FC81-A2A6-4F59-9F21-E6F300E4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21" y="189571"/>
            <a:ext cx="9111758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07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BA50615-49FB-4391-8B2C-7823DED1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69" y="61786"/>
            <a:ext cx="6452262" cy="67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15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33375"/>
            <a:ext cx="8534400" cy="571823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 e Rotinas do Banho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359021"/>
            <a:ext cx="10548582" cy="372409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 criança gosta de água e de tomar banho (ser “cuidada”)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Cuidados e supervisão sempre (olho “vivo”)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Temperatura da água  (morna)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Sabonetes e shampoos neutros (não arder nos olhos)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Brincar na água é uma atividade de relaxamento (também)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Limpeza dos cabelos, das unhas, da genitália e do “bumbum”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Ritual de não expor o corpo da criança 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 bem 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o melhor horário na rotina diária</a:t>
            </a:r>
          </a:p>
        </p:txBody>
      </p:sp>
    </p:spTree>
    <p:extLst>
      <p:ext uri="{BB962C8B-B14F-4D97-AF65-F5344CB8AC3E}">
        <p14:creationId xmlns:p14="http://schemas.microsoft.com/office/powerpoint/2010/main" val="2585220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D7A696-CD5A-4DB5-914F-AB673ADF76AE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Criança de 3 anos: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B7839C0-4E2D-47B0-8578-E1379C0DDD72}"/>
              </a:ext>
            </a:extLst>
          </p:cNvPr>
          <p:cNvSpPr txBox="1">
            <a:spLocks/>
          </p:cNvSpPr>
          <p:nvPr/>
        </p:nvSpPr>
        <p:spPr>
          <a:xfrm>
            <a:off x="371475" y="1203592"/>
            <a:ext cx="10945837" cy="53553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Já segue as regras de rotina e os hábitos diários de convivência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Sabe conversar com outras pessoas da família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Sabe tomar banho e lavar as mãos sozinha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Sabe subir e descer escadas e brincar de escorrega e de balanço segurando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Começa a perguntar: por quê? (nem sempre aceita as respostas)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Sabe pedir o que quer para vestir, para comer, para sair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Sabe o tamanho das coisas, grande pequeno, redondo, quadrado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Responde às perguntas simples e com coerência, fala +/- 250 palavras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Começa a desenhar quadrado, círculo, bonecos e jogos (noção espacial)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Sabe diferenciar ontem, hoje, amanhã (noção temporal)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Conta uma pequena história do que viu (memória)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Gosta de brincar (e brigar e disputar a atenção) com outras crianças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Consegue pedalar, usar patinete e triciclo</a:t>
            </a:r>
          </a:p>
        </p:txBody>
      </p:sp>
    </p:spTree>
    <p:extLst>
      <p:ext uri="{BB962C8B-B14F-4D97-AF65-F5344CB8AC3E}">
        <p14:creationId xmlns:p14="http://schemas.microsoft.com/office/powerpoint/2010/main" val="1730617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40EF87-B67B-422C-8087-A5DD3CE62A73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Criança de 4 anos: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64A1995-B9A8-4EC6-96A6-00B06F42C00F}"/>
              </a:ext>
            </a:extLst>
          </p:cNvPr>
          <p:cNvSpPr txBox="1">
            <a:spLocks/>
          </p:cNvSpPr>
          <p:nvPr/>
        </p:nvSpPr>
        <p:spPr>
          <a:xfrm>
            <a:off x="371475" y="1140809"/>
            <a:ext cx="10515600" cy="5386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pPr>
              <a:spcAft>
                <a:spcPts val="1200"/>
              </a:spcAft>
            </a:pPr>
            <a:r>
              <a:rPr lang="pt-BR" dirty="0"/>
              <a:t>Já sabe controlar os esfíncteres e pede para ir ao banheiro e consegue dormir a noite toda (mesmo com alguns episódios extras de perda urinária ocasional)</a:t>
            </a:r>
          </a:p>
          <a:p>
            <a:pPr>
              <a:spcAft>
                <a:spcPts val="1200"/>
              </a:spcAft>
            </a:pPr>
            <a:r>
              <a:rPr lang="pt-BR" dirty="0"/>
              <a:t>Toma banho sozinha e vai dormir no horário (mesmo sob protestos!)</a:t>
            </a:r>
          </a:p>
          <a:p>
            <a:pPr>
              <a:spcAft>
                <a:spcPts val="1200"/>
              </a:spcAft>
            </a:pPr>
            <a:r>
              <a:rPr lang="pt-BR" dirty="0"/>
              <a:t>Sabe jogar jogos com regras simples e sabe armar brinquedos</a:t>
            </a:r>
          </a:p>
          <a:p>
            <a:pPr>
              <a:spcAft>
                <a:spcPts val="1200"/>
              </a:spcAft>
            </a:pPr>
            <a:r>
              <a:rPr lang="pt-BR" dirty="0"/>
              <a:t>Bastante ativa em brincadeiras de grupos e de “roda”</a:t>
            </a:r>
          </a:p>
          <a:p>
            <a:pPr>
              <a:spcAft>
                <a:spcPts val="1200"/>
              </a:spcAft>
            </a:pPr>
            <a:r>
              <a:rPr lang="pt-BR" dirty="0"/>
              <a:t>Presta bastante atenção a tudo que é novo e é curiosa com todos</a:t>
            </a:r>
          </a:p>
          <a:p>
            <a:pPr>
              <a:spcAft>
                <a:spcPts val="1200"/>
              </a:spcAft>
            </a:pPr>
            <a:r>
              <a:rPr lang="pt-BR" dirty="0"/>
              <a:t>Sabe desenhar o nome e figuras (boneco, sol, lua, árvore, casa)</a:t>
            </a:r>
          </a:p>
          <a:p>
            <a:pPr>
              <a:spcAft>
                <a:spcPts val="1200"/>
              </a:spcAft>
            </a:pPr>
            <a:r>
              <a:rPr lang="pt-BR" dirty="0"/>
              <a:t>Sabe pular de um pé só (amarelinha) </a:t>
            </a:r>
          </a:p>
          <a:p>
            <a:pPr>
              <a:spcAft>
                <a:spcPts val="1200"/>
              </a:spcAft>
            </a:pPr>
            <a:r>
              <a:rPr lang="pt-BR" dirty="0"/>
              <a:t>Canta uma música e recita pequeno poema (memória)</a:t>
            </a:r>
          </a:p>
          <a:p>
            <a:pPr>
              <a:spcAft>
                <a:spcPts val="1200"/>
              </a:spcAft>
            </a:pPr>
            <a:r>
              <a:rPr lang="pt-BR" dirty="0"/>
              <a:t>Brinca com outras crianças e aprende mais a aceitar “regras” sociais</a:t>
            </a:r>
          </a:p>
        </p:txBody>
      </p:sp>
    </p:spTree>
    <p:extLst>
      <p:ext uri="{BB962C8B-B14F-4D97-AF65-F5344CB8AC3E}">
        <p14:creationId xmlns:p14="http://schemas.microsoft.com/office/powerpoint/2010/main" val="920321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59E3BF-962A-4A90-A029-F0AF5B15E610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Criança de 5 - 6 anos: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65EA91F-B923-429D-B1E6-0E54EB6FE752}"/>
              </a:ext>
            </a:extLst>
          </p:cNvPr>
          <p:cNvSpPr txBox="1">
            <a:spLocks/>
          </p:cNvSpPr>
          <p:nvPr/>
        </p:nvSpPr>
        <p:spPr>
          <a:xfrm>
            <a:off x="371475" y="1241225"/>
            <a:ext cx="10515600" cy="44396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sz="2600" dirty="0"/>
              <a:t>Bastante “independente” nas rotinas e hábitos de casa e na escola</a:t>
            </a:r>
          </a:p>
          <a:p>
            <a:r>
              <a:rPr lang="pt-BR" sz="2600" dirty="0"/>
              <a:t>Bastante ativa e começa a pular corda e saltar pequenos obstáculos</a:t>
            </a:r>
          </a:p>
          <a:p>
            <a:r>
              <a:rPr lang="pt-BR" sz="2600" dirty="0"/>
              <a:t>Sabe desenhar, pintar, e ficar dentro das linhas do desenho</a:t>
            </a:r>
          </a:p>
          <a:p>
            <a:r>
              <a:rPr lang="pt-BR" sz="2600" dirty="0"/>
              <a:t>Aprende a desenhar seu nome, começa a desenhar e ler as letras </a:t>
            </a:r>
          </a:p>
          <a:p>
            <a:r>
              <a:rPr lang="pt-BR" sz="2600" dirty="0"/>
              <a:t>Bastante sociável com outras crianças, forma grupinhos de amigos</a:t>
            </a:r>
          </a:p>
          <a:p>
            <a:r>
              <a:rPr lang="pt-BR" sz="2600" dirty="0"/>
              <a:t>Gosta de ajudar nas tarefas de casa e a “guardar suas coisas”</a:t>
            </a:r>
          </a:p>
          <a:p>
            <a:r>
              <a:rPr lang="pt-BR" sz="2600" dirty="0"/>
              <a:t>Gosta de folhear e ler (sempre) os livros preferidos</a:t>
            </a:r>
          </a:p>
          <a:p>
            <a:r>
              <a:rPr lang="pt-BR" sz="2600" dirty="0"/>
              <a:t>Aprende a desenhar letras, números, e a ler e a escrever palavras</a:t>
            </a:r>
          </a:p>
          <a:p>
            <a:r>
              <a:rPr lang="pt-BR" sz="2600" dirty="0"/>
              <a:t>Conta histórias sobre o que viu, o que gostou e o que sente medo</a:t>
            </a:r>
          </a:p>
          <a:p>
            <a:r>
              <a:rPr lang="pt-BR" sz="2600" dirty="0"/>
              <a:t>Pequena aceleração do crescimento (5-7 anos)</a:t>
            </a:r>
          </a:p>
        </p:txBody>
      </p:sp>
    </p:spTree>
    <p:extLst>
      <p:ext uri="{BB962C8B-B14F-4D97-AF65-F5344CB8AC3E}">
        <p14:creationId xmlns:p14="http://schemas.microsoft.com/office/powerpoint/2010/main" val="323761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D144C3-37A2-46E9-9DFE-55DD921EF1AF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Recém-nato (0-30 dias)e Criança (0-12 meses)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8879EAB-007D-4802-845E-7FA82949DF60}"/>
              </a:ext>
            </a:extLst>
          </p:cNvPr>
          <p:cNvSpPr txBox="1">
            <a:spLocks/>
          </p:cNvSpPr>
          <p:nvPr/>
        </p:nvSpPr>
        <p:spPr>
          <a:xfrm>
            <a:off x="371475" y="1165452"/>
            <a:ext cx="10515600" cy="50449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b="0" dirty="0"/>
              <a:t>Chegando em casa e novas rotinas para a mãe e o RN</a:t>
            </a:r>
          </a:p>
          <a:p>
            <a:r>
              <a:rPr lang="pt-BR" b="0" dirty="0"/>
              <a:t>Berço ou local apropriado: seguro, quieto, temperatura adequada, luz/lâmpada, proteção, “mosquiteiro”, vestimentas, fraldas</a:t>
            </a:r>
          </a:p>
          <a:p>
            <a:r>
              <a:rPr lang="pt-BR" b="0" dirty="0"/>
              <a:t>Cuidados de limpeza com o coto umbilical (7-8-10 dias)</a:t>
            </a:r>
          </a:p>
          <a:p>
            <a:r>
              <a:rPr lang="pt-BR" b="0" dirty="0"/>
              <a:t>Estabelecimento das rotinas de amamentação</a:t>
            </a:r>
          </a:p>
          <a:p>
            <a:r>
              <a:rPr lang="pt-BR" b="0" dirty="0"/>
              <a:t>Estabelecimento das rotinas de banho diário com cuidados</a:t>
            </a:r>
          </a:p>
          <a:p>
            <a:r>
              <a:rPr lang="pt-BR" b="0" dirty="0"/>
              <a:t>Mãe também precisa descansar, se alimentar bem, dormir</a:t>
            </a:r>
          </a:p>
          <a:p>
            <a:r>
              <a:rPr lang="pt-BR" b="0" dirty="0"/>
              <a:t>Suplemento pré-natal continua durante o período de amamentação</a:t>
            </a:r>
          </a:p>
          <a:p>
            <a:r>
              <a:rPr lang="pt-BR" b="0" dirty="0"/>
              <a:t>Mãe: Aumentar a ingestão de água, sucos, leite, proteínas</a:t>
            </a:r>
          </a:p>
          <a:p>
            <a:r>
              <a:rPr lang="pt-BR" b="0" dirty="0"/>
              <a:t>Evitar “visitas” e já estabelecer rotinas de higiene e lavagem de mãos</a:t>
            </a:r>
          </a:p>
        </p:txBody>
      </p:sp>
    </p:spTree>
    <p:extLst>
      <p:ext uri="{BB962C8B-B14F-4D97-AF65-F5344CB8AC3E}">
        <p14:creationId xmlns:p14="http://schemas.microsoft.com/office/powerpoint/2010/main" val="756179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primeirainfanciaempauta.org.br/img/cover-7.png">
            <a:extLst>
              <a:ext uri="{FF2B5EF4-FFF2-40B4-BE49-F238E27FC236}">
                <a16:creationId xmlns="" xmlns:a16="http://schemas.microsoft.com/office/drawing/2014/main" id="{555FF22D-8E50-4078-B78E-1C9C5EAB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93" y="333374"/>
            <a:ext cx="7102920" cy="284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E1A7D48-8D6D-4E88-98AD-B9090A8AD518}"/>
              </a:ext>
            </a:extLst>
          </p:cNvPr>
          <p:cNvSpPr txBox="1"/>
          <p:nvPr/>
        </p:nvSpPr>
        <p:spPr>
          <a:xfrm>
            <a:off x="371475" y="333375"/>
            <a:ext cx="4336869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Para saber mais . . 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C535762-F437-490B-AC4C-0EA801335800}"/>
              </a:ext>
            </a:extLst>
          </p:cNvPr>
          <p:cNvSpPr txBox="1"/>
          <p:nvPr/>
        </p:nvSpPr>
        <p:spPr>
          <a:xfrm>
            <a:off x="371475" y="1056845"/>
            <a:ext cx="11671715" cy="55775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dirty="0"/>
              <a:t>www.fmcsv.org.br</a:t>
            </a:r>
          </a:p>
          <a:p>
            <a:r>
              <a:rPr lang="pt-BR" dirty="0"/>
              <a:t>www.unicef.org/brazil</a:t>
            </a:r>
          </a:p>
          <a:p>
            <a:r>
              <a:rPr lang="pt-BR" dirty="0"/>
              <a:t>www.sbp.com.br </a:t>
            </a:r>
          </a:p>
          <a:p>
            <a:r>
              <a:rPr lang="pt-BR" dirty="0"/>
              <a:t>www.primeirainfanciaempauta.org.br/</a:t>
            </a:r>
          </a:p>
          <a:p>
            <a:r>
              <a:rPr lang="pt-BR" dirty="0"/>
              <a:t>https://www.paho.org/spanish/ad/fch/ca/si-desenvolvimento.pdf</a:t>
            </a:r>
          </a:p>
          <a:p>
            <a:r>
              <a:rPr lang="pt-BR" dirty="0"/>
              <a:t>http://www.swyc.org</a:t>
            </a:r>
          </a:p>
          <a:p>
            <a:r>
              <a:rPr lang="pt-BR" dirty="0"/>
              <a:t>https://portalarquivos2.saude.gov.br/images/pdf/2016/novembro/34/Diretrizes-de-estimulacao-precoce.pdf</a:t>
            </a:r>
          </a:p>
          <a:p>
            <a:r>
              <a:rPr lang="pt-BR" dirty="0"/>
              <a:t>http://bvsms.saude.gov.br/bvs/publicacoes/caderneta_crianca_menina_2ed.pdf</a:t>
            </a:r>
          </a:p>
          <a:p>
            <a:r>
              <a:rPr lang="pt-BR" dirty="0"/>
              <a:t>http://bvsms.saude.gov.br/bvs/publicacoes/caderneta_crianca_menino_2ed.pdf</a:t>
            </a:r>
          </a:p>
          <a:p>
            <a:r>
              <a:rPr lang="pt-BR" dirty="0"/>
              <a:t>Livro: Daniel </a:t>
            </a:r>
            <a:r>
              <a:rPr lang="pt-BR" dirty="0" err="1"/>
              <a:t>Siegel</a:t>
            </a:r>
            <a:r>
              <a:rPr lang="pt-BR" dirty="0"/>
              <a:t> e Tina </a:t>
            </a:r>
            <a:r>
              <a:rPr lang="pt-BR" dirty="0" err="1"/>
              <a:t>Bryson</a:t>
            </a:r>
            <a:r>
              <a:rPr lang="pt-BR" dirty="0"/>
              <a:t>: O Cérebro da Criança (</a:t>
            </a:r>
            <a:r>
              <a:rPr lang="pt-BR" dirty="0" err="1"/>
              <a:t>trad</a:t>
            </a:r>
            <a:r>
              <a:rPr lang="pt-BR" dirty="0"/>
              <a:t>) Ed </a:t>
            </a:r>
            <a:r>
              <a:rPr lang="pt-BR" dirty="0" err="1"/>
              <a:t>nVersos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0655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omida, bolo, flor, mesa&#10;&#10;Descrição gerada automaticamente">
            <a:extLst>
              <a:ext uri="{FF2B5EF4-FFF2-40B4-BE49-F238E27FC236}">
                <a16:creationId xmlns="" xmlns:a16="http://schemas.microsoft.com/office/drawing/2014/main" id="{2160E8B1-05A7-4752-80FB-5371686A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54" y="334661"/>
            <a:ext cx="7857892" cy="61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588971-3AAD-4AB6-9F94-28A1A57B8A78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Desenvolvimento Infantil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7CBF134-98A7-4350-A980-335BC9D6B4E4}"/>
              </a:ext>
            </a:extLst>
          </p:cNvPr>
          <p:cNvSpPr txBox="1">
            <a:spLocks/>
          </p:cNvSpPr>
          <p:nvPr/>
        </p:nvSpPr>
        <p:spPr>
          <a:xfrm>
            <a:off x="477673" y="1601928"/>
            <a:ext cx="10773802" cy="3844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sz="2800" dirty="0"/>
              <a:t>Processo complexo e dinâmico através do qual a criança adquire e modifica habilidades físicas, psíquicas e sociais sob influência do patrimônio genético e do meio em que vive. </a:t>
            </a:r>
          </a:p>
          <a:p>
            <a:endParaRPr lang="pt-BR" sz="2800" dirty="0"/>
          </a:p>
          <a:p>
            <a:r>
              <a:rPr lang="pt-BR" sz="2800" dirty="0"/>
              <a:t>Os eventos da gestação e dos primeiros anos afetam o desenvolvimento da criança pelo restante da vida.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923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E7F176-5EC2-4C48-8A01-8E6F6C0A0C46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Desenvolvimento Infantil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E92AA81-CD69-4A3E-AA98-2C430B07BCCA}"/>
              </a:ext>
            </a:extLst>
          </p:cNvPr>
          <p:cNvSpPr txBox="1">
            <a:spLocks/>
          </p:cNvSpPr>
          <p:nvPr/>
        </p:nvSpPr>
        <p:spPr>
          <a:xfrm>
            <a:off x="371475" y="1745065"/>
            <a:ext cx="10923041" cy="23559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sz="2800" dirty="0"/>
              <a:t>Os cuidados de proteção familiar e social desempenham papel fundamental, no qual a criança deve ter participação ativa, com o auxílio  de um adulto constante e responsivo que facilite o estabelecimento de vínculos e a estimulação adequada ao ritmo e potencial de cada estágio do desenvolvimento de cada criança.</a:t>
            </a:r>
          </a:p>
        </p:txBody>
      </p:sp>
    </p:spTree>
    <p:extLst>
      <p:ext uri="{BB962C8B-B14F-4D97-AF65-F5344CB8AC3E}">
        <p14:creationId xmlns:p14="http://schemas.microsoft.com/office/powerpoint/2010/main" val="98204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E297E-35DF-42E1-90BB-2BF9762618FC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1820525" cy="103881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Instrumentos de Vigilância do Desenvolvimento</a:t>
            </a:r>
            <a:br>
              <a:rPr lang="pt-BR" dirty="0"/>
            </a:br>
            <a:r>
              <a:rPr lang="pt-BR" sz="2800" i="1" dirty="0"/>
              <a:t>Caderneta de Saúde da Criança  (Ministério da Saúde)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1BDB1F3-A200-485C-9318-EC0C06EF992B}"/>
              </a:ext>
            </a:extLst>
          </p:cNvPr>
          <p:cNvSpPr txBox="1">
            <a:spLocks/>
          </p:cNvSpPr>
          <p:nvPr/>
        </p:nvSpPr>
        <p:spPr>
          <a:xfrm>
            <a:off x="371475" y="1804680"/>
            <a:ext cx="10060574" cy="415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marL="285750" indent="-28575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2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pt-BR" dirty="0"/>
              <a:t>Confirmar uma suspeita intuitiva através de medida objetiva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Áreas funcionais:  </a:t>
            </a:r>
          </a:p>
          <a:p>
            <a:r>
              <a:rPr lang="pt-BR" dirty="0"/>
              <a:t>Motor ampla = habilidade de andar, correr, saltar...</a:t>
            </a:r>
          </a:p>
          <a:p>
            <a:r>
              <a:rPr lang="pt-BR" dirty="0"/>
              <a:t>Motor-adaptativa fina = habilidade em manipular objetos e desenhar</a:t>
            </a:r>
          </a:p>
          <a:p>
            <a:r>
              <a:rPr lang="pt-BR" dirty="0"/>
              <a:t>Linguagem = capacidade de entender e se expressar</a:t>
            </a:r>
          </a:p>
          <a:p>
            <a:r>
              <a:rPr lang="pt-BR" dirty="0"/>
              <a:t>Social = capacidade de se relacionar com as pessoas e cuidar de si </a:t>
            </a:r>
          </a:p>
          <a:p>
            <a:endParaRPr lang="pt-BR" dirty="0"/>
          </a:p>
        </p:txBody>
      </p:sp>
      <p:pic>
        <p:nvPicPr>
          <p:cNvPr id="4" name="Picture 4" descr="SES distribuirá 16 mil Cadernetas da Criança a partir de segunda, 20 –  Infonet – O que é notícia em Sergipe">
            <a:extLst>
              <a:ext uri="{FF2B5EF4-FFF2-40B4-BE49-F238E27FC236}">
                <a16:creationId xmlns="" xmlns:a16="http://schemas.microsoft.com/office/drawing/2014/main" id="{F634B350-DB98-43AE-B72B-5C53BA1C0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29" y="1401562"/>
            <a:ext cx="3797232" cy="22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6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A05314-9134-40BC-A45D-BD4670A5254B}"/>
              </a:ext>
            </a:extLst>
          </p:cNvPr>
          <p:cNvSpPr txBox="1">
            <a:spLocks/>
          </p:cNvSpPr>
          <p:nvPr/>
        </p:nvSpPr>
        <p:spPr>
          <a:xfrm>
            <a:off x="371475" y="333375"/>
            <a:ext cx="10515600" cy="57182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 cap="none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Guia na infância (0 a 10 anos)</a:t>
            </a:r>
          </a:p>
        </p:txBody>
      </p:sp>
      <p:pic>
        <p:nvPicPr>
          <p:cNvPr id="3" name="Picture 2" descr="Caderneta da Criança - Menina, versão 2018 / Ministério da Saúde">
            <a:extLst>
              <a:ext uri="{FF2B5EF4-FFF2-40B4-BE49-F238E27FC236}">
                <a16:creationId xmlns="" xmlns:a16="http://schemas.microsoft.com/office/drawing/2014/main" id="{B02DBED8-6AF4-445F-84A5-3AD6F0595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1" y="1839951"/>
            <a:ext cx="336053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S distribuirá 16 mil Cadernetas da Criança a partir de segunda, 20 –  Infonet – O que é notícia em Sergipe">
            <a:extLst>
              <a:ext uri="{FF2B5EF4-FFF2-40B4-BE49-F238E27FC236}">
                <a16:creationId xmlns="" xmlns:a16="http://schemas.microsoft.com/office/drawing/2014/main" id="{AEEE9B2A-2EF2-4D82-B19A-36214197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11" y="1839951"/>
            <a:ext cx="7920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83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1309</Words>
  <Application>Microsoft Office PowerPoint</Application>
  <PresentationFormat>Widescreen</PresentationFormat>
  <Paragraphs>154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Wingdings 3</vt:lpstr>
      <vt:lpstr>Tema do Office</vt:lpstr>
      <vt:lpstr>Fatia</vt:lpstr>
      <vt:lpstr>Infância: Uma Janela de Oportunidades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Hora e Rotinas do Banho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Segundo módulo</dc:title>
  <dc:creator>EVELYN EISENSTEIN</dc:creator>
  <cp:lastModifiedBy>EVELYN EISENSTEIN</cp:lastModifiedBy>
  <cp:revision>43</cp:revision>
  <dcterms:created xsi:type="dcterms:W3CDTF">2020-10-18T21:12:20Z</dcterms:created>
  <dcterms:modified xsi:type="dcterms:W3CDTF">2020-10-27T01:37:31Z</dcterms:modified>
</cp:coreProperties>
</file>